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64" r:id="rId2"/>
    <p:sldId id="266" r:id="rId3"/>
    <p:sldId id="259" r:id="rId4"/>
    <p:sldId id="268" r:id="rId5"/>
    <p:sldId id="269" r:id="rId6"/>
    <p:sldId id="270" r:id="rId7"/>
    <p:sldId id="275" r:id="rId8"/>
    <p:sldId id="276" r:id="rId9"/>
    <p:sldId id="271" r:id="rId10"/>
    <p:sldId id="272" r:id="rId11"/>
    <p:sldId id="273" r:id="rId12"/>
    <p:sldId id="274" r:id="rId13"/>
    <p:sldId id="277" r:id="rId14"/>
    <p:sldId id="260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6CC"/>
    <a:srgbClr val="E03A00"/>
    <a:srgbClr val="172B7E"/>
    <a:srgbClr val="2BA287"/>
    <a:srgbClr val="19A78C"/>
    <a:srgbClr val="19937C"/>
    <a:srgbClr val="43AB97"/>
    <a:srgbClr val="CC008C"/>
    <a:srgbClr val="00A480"/>
    <a:srgbClr val="00A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83"/>
    <p:restoredTop sz="95853"/>
  </p:normalViewPr>
  <p:slideViewPr>
    <p:cSldViewPr snapToGrid="0" snapToObjects="1">
      <p:cViewPr varScale="1">
        <p:scale>
          <a:sx n="82" d="100"/>
          <a:sy n="82" d="100"/>
        </p:scale>
        <p:origin x="168" y="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62B2-9377-F04A-82DF-DD21412DB430}" type="datetimeFigureOut">
              <a:rPr lang="es-CO" smtClean="0"/>
              <a:t>1/02/24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AB340-F5A9-1649-99F7-9E79C6EF6A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555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Observatorio de Salud Mental del Ministerio de Salud – ONMS</a:t>
            </a:r>
            <a:r>
              <a:rPr lang="es-CO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el cual cuenta con un manual de Guía Metodológica, artículos científicos de interés en salud mental del orden nacional e internacional, boletines, revistas, un tablero de indicadores, datos estadísticos (sociales, demográficos y económicos), guías de práctica clínica de las patologías más prevalentes y las actividades realizadas en las salas situacionales, además de cursos y diplomados sobre el tema.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Consejo Nacional de Salud Mental, </a:t>
            </a:r>
            <a:r>
              <a:rPr lang="es-CO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instancia responsable de hacer el seguimiento y evaluación a las ordenes consignadas en la ley 1566 de 2012.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Proyecto Salud Mental de la Organización Panamericana de la Salud</a:t>
            </a:r>
            <a:r>
              <a:rPr lang="es-CO" sz="1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el cual promueve, coordina e implementa actividades de cooperación técnica dirigidas a fortalecer las capacidades nacionales para desarrollar políticas, planes, programas y servicios, contribuyendo a promover la salud mental, reducir la carga que significan las enfermedades psíquicas, prevenir las discapacidades y desarrollar la rehabilitación.</a:t>
            </a:r>
          </a:p>
          <a:p>
            <a:pPr algn="just">
              <a:spcAft>
                <a:spcPts val="750"/>
              </a:spcAft>
            </a:pPr>
            <a:r>
              <a:rPr lang="es-CO" sz="1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Instituto Nacional de Salud -INS-, </a:t>
            </a:r>
            <a:r>
              <a:rPr lang="es-CO" sz="1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el cual tiene </a:t>
            </a:r>
            <a:r>
              <a:rPr lang="es-CO" sz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como objetivos</a:t>
            </a:r>
            <a:r>
              <a:rPr lang="es-CO" sz="1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el desarrollo y la gestión del conocimiento científico en salud y biomedicina; realiza investigación científica básica y aplicada en salud y biomedicina; promueve la investigación científica, la innovación y la formulación de estudios de acuerdo con las prioridades de salud pública de conocimiento del Instituto; actúa como laboratorio nacional de referencia y coordinador de las redes especiales, en el </a:t>
            </a:r>
            <a:r>
              <a:rPr lang="es-CO" sz="12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lmarco</a:t>
            </a:r>
            <a:r>
              <a:rPr lang="es-CO" sz="1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del Sistema General de Seguridad Social en Salud y del Sistema de Ciencia,  Tecnología e Innovación.  Cuenta con el Observatorio Nacional de Salud, el cual genera evidencia para informar la toma de decisiones y orientar la formulación de políticas en salud del país, con base en modelos de análisis que integran la información epidemiológica de los eventos de interés en salud pública; identifica las brechas de conocimiento que requieren la formulación de proyectos de investigación y articulamos a los actores en salud del país en redes del conocimiento.</a:t>
            </a:r>
            <a:endParaRPr lang="es-CO" sz="12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9AB340-F5A9-1649-99F7-9E79C6EF6A2E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67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17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23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11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5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98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03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54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87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4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9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9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B89D-5D07-394E-9E68-0DA793DAC88A}" type="datetimeFigureOut">
              <a:rPr lang="es-ES" smtClean="0"/>
              <a:t>1/2/24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1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SanaConvivenciaUNA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76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b="1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Productos y resultados esperados en los dos primeros años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92261" y="1371665"/>
            <a:ext cx="7762279" cy="420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Dos (2) eventos académicos sobre avances de investigación y de buenas prácticas Salud Mental en las instituciones de educación superior.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Un (1) semillero de investigación intersedes e </a:t>
            </a:r>
            <a:r>
              <a:rPr lang="es-CO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Interuniversidades</a:t>
            </a: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. 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Dos (2) artículos para revistas internacionales indexadas.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Un (1) libro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Un (1) documento técnico (estrategia y resultados de armonización de las funciones misionales desarrolladas con los programas de promoción y prevención de la salud mental).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Tableros visuales de indicadores en salud mental en comunidades universitarias </a:t>
            </a: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Informes trimestrales de acciones del Observatorio a través de un boletín virtual. 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5" y="1433601"/>
            <a:ext cx="419311" cy="41931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5" y="2272223"/>
            <a:ext cx="419311" cy="41931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5" y="2663693"/>
            <a:ext cx="419311" cy="41931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01" y="3083004"/>
            <a:ext cx="419311" cy="41931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8" y="4680351"/>
            <a:ext cx="419311" cy="41931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F637CF7-6CF4-9CD2-50D5-65D4C7D44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00" y="3450136"/>
            <a:ext cx="419311" cy="41931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2AD6414-CC95-ACCA-17A1-2E767640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6" y="5072005"/>
            <a:ext cx="419311" cy="41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6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800" b="1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Principios éticos y enfoques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50519" y="1216364"/>
            <a:ext cx="37471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Principios Éticos</a:t>
            </a:r>
            <a:endParaRPr lang="es-ES_tradnl" b="1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§"/>
            </a:pPr>
            <a:endParaRPr lang="es-CO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Principio de respeto por las personas, desde su autonomía, pero también desde su protección.</a:t>
            </a:r>
          </a:p>
          <a:p>
            <a:pPr marL="285750" indent="-285750">
              <a:buFont typeface="Wingdings" charset="2"/>
              <a:buChar char="§"/>
            </a:pP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Principio de beneficencia, esto es que las y los investigadores tienen la obligación de buscar el bienestar de los sujetos implicados.</a:t>
            </a:r>
          </a:p>
          <a:p>
            <a:pPr marL="285750" indent="-285750">
              <a:buFont typeface="Wingdings" charset="2"/>
              <a:buChar char="§"/>
            </a:pP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Principio de Justicia, que significa, en situaciones iguales trato igual, en situaciones desiguales trato desigual; determinar los beneficios resultantes de la investigación y la distribución de los riesgos y las cargas.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209981" y="1216364"/>
            <a:ext cx="38654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Enfoques diferenciales</a:t>
            </a:r>
          </a:p>
          <a:p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 de Derechos</a:t>
            </a:r>
          </a:p>
          <a:p>
            <a:pPr marL="285750" indent="-285750">
              <a:buFont typeface="Wingdings" charset="2"/>
              <a:buChar char="ü"/>
            </a:pP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 de género</a:t>
            </a:r>
          </a:p>
          <a:p>
            <a:pPr marL="285750" indent="-285750">
              <a:buFont typeface="Wingdings" charset="2"/>
              <a:buChar char="ü"/>
            </a:pP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 étnico</a:t>
            </a:r>
          </a:p>
          <a:p>
            <a:pPr marL="285750" indent="-285750">
              <a:buFont typeface="Wingdings" charset="2"/>
              <a:buChar char="ü"/>
            </a:pP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 de discapacidad</a:t>
            </a:r>
          </a:p>
          <a:p>
            <a:pPr marL="285750" indent="-285750">
              <a:buFont typeface="Wingdings" charset="2"/>
              <a:buChar char="ü"/>
            </a:pP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 etáreo: NNA - personas mayores</a:t>
            </a:r>
          </a:p>
          <a:p>
            <a:pPr marL="285750" indent="-285750">
              <a:buFont typeface="Wingdings" charset="2"/>
              <a:buChar char="ü"/>
            </a:pP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Enfoque de Acción sin daño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6472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FA24F-DB17-20B9-89F1-5EE188FA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Alianzas - Convenios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ED81B6-BE4C-F2EF-ABD6-9415351F8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741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kern="100" dirty="0">
                <a:effectLst/>
                <a:latin typeface="Ancizar Sans" panose="020B060204030000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Observatorio de Salud Mental del Ministerio de Salud – ONMS</a:t>
            </a:r>
            <a:r>
              <a:rPr lang="es-CO" sz="2400" kern="100" dirty="0">
                <a:latin typeface="Ancizar Sans" panose="020B060204030000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O" sz="2400" kern="100" dirty="0">
              <a:effectLst/>
              <a:latin typeface="Ancizar Sans" panose="020B06020403000000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kern="100" dirty="0">
                <a:effectLst/>
                <a:latin typeface="Ancizar Sans" panose="020B060204030000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Consejo Nacional de Salud Mental. </a:t>
            </a:r>
            <a:endParaRPr lang="es-CO" sz="2400" kern="100" dirty="0">
              <a:latin typeface="Ancizar Sans" panose="020B06020403000000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kern="100" dirty="0">
                <a:effectLst/>
                <a:latin typeface="Ancizar Sans" panose="020B06020403000000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Proyecto Salud Mental de la Organización Panamericana de la Salud.</a:t>
            </a:r>
          </a:p>
          <a:p>
            <a:pPr algn="just">
              <a:spcAft>
                <a:spcPts val="750"/>
              </a:spcAft>
            </a:pPr>
            <a:r>
              <a:rPr lang="es-CO" sz="2400" dirty="0">
                <a:solidFill>
                  <a:srgbClr val="000000"/>
                </a:solidFill>
                <a:effectLst/>
                <a:latin typeface="Ancizar Sans" panose="020B0602040300000003" pitchFamily="34" charset="77"/>
                <a:ea typeface="Times New Roman" panose="02020603050405020304" pitchFamily="18" charset="0"/>
              </a:rPr>
              <a:t>Instituto Nacional de Salud –INS. </a:t>
            </a:r>
            <a:endParaRPr lang="es-CO" sz="2000" dirty="0">
              <a:latin typeface="Ancizar Sans" panose="020B0602040300000003" pitchFamily="34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AE4C3B3-B9E8-E125-27EB-A1FD6BF3CDBC}"/>
              </a:ext>
            </a:extLst>
          </p:cNvPr>
          <p:cNvSpPr/>
          <p:nvPr/>
        </p:nvSpPr>
        <p:spPr>
          <a:xfrm>
            <a:off x="2341536" y="4665506"/>
            <a:ext cx="6035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i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ncizar Sans" panose="020B0602040300000003" pitchFamily="34" charset="77"/>
              </a:rPr>
              <a:t>… y.. ¿Quién dice “Yo”?</a:t>
            </a:r>
          </a:p>
        </p:txBody>
      </p:sp>
    </p:spTree>
    <p:extLst>
      <p:ext uri="{BB962C8B-B14F-4D97-AF65-F5344CB8AC3E}">
        <p14:creationId xmlns:p14="http://schemas.microsoft.com/office/powerpoint/2010/main" val="353075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D1935-ECDF-A2BC-933A-CE0543C2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46" y="4761001"/>
            <a:ext cx="5486400" cy="566738"/>
          </a:xfrm>
        </p:spPr>
        <p:txBody>
          <a:bodyPr anchor="b">
            <a:normAutofit/>
          </a:bodyPr>
          <a:lstStyle/>
          <a:p>
            <a:r>
              <a:rPr lang="es-CO" dirty="0"/>
              <a:t>Sitio web del Observatorio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FCAEEE4-F594-6F8A-F90D-E71427374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088" y="612775"/>
            <a:ext cx="4114800" cy="4114800"/>
          </a:xfrm>
          <a:prstGeom prst="rect">
            <a:avLst/>
          </a:pr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73045-BE2B-8BA3-365F-4DA6E3AC5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5433466"/>
            <a:ext cx="5486400" cy="804862"/>
          </a:xfrm>
        </p:spPr>
        <p:txBody>
          <a:bodyPr>
            <a:normAutofit/>
          </a:bodyPr>
          <a:lstStyle/>
          <a:p>
            <a:r>
              <a:rPr lang="es-CO" sz="1800" b="0" i="1" dirty="0">
                <a:effectLst/>
                <a:hlinkClick r:id="rId3"/>
              </a:rPr>
              <a:t>https://bit.ly/SanaConvivenciaUNAL</a:t>
            </a:r>
            <a:endParaRPr lang="es-CO" sz="1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2174624-E68A-A603-F180-8A9E39F442F4}"/>
              </a:ext>
            </a:extLst>
          </p:cNvPr>
          <p:cNvSpPr txBox="1"/>
          <p:nvPr/>
        </p:nvSpPr>
        <p:spPr>
          <a:xfrm>
            <a:off x="3860365" y="4899500"/>
            <a:ext cx="57467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CO" sz="2400" b="0" i="1" dirty="0">
                <a:solidFill>
                  <a:srgbClr val="333333"/>
                </a:solidFill>
                <a:effectLst/>
                <a:latin typeface="Ancizar Sans" panose="020B0602040300000003" pitchFamily="34" charset="77"/>
              </a:rPr>
              <a:t>Mayor información: </a:t>
            </a:r>
          </a:p>
          <a:p>
            <a:pPr algn="l"/>
            <a:r>
              <a:rPr lang="es-CO" sz="2400" b="0" i="1" dirty="0">
                <a:solidFill>
                  <a:srgbClr val="333333"/>
                </a:solidFill>
                <a:effectLst/>
                <a:latin typeface="Ancizar Sans" panose="020B0602040300000003" pitchFamily="34" charset="77"/>
              </a:rPr>
              <a:t>Secretaría de Sede </a:t>
            </a:r>
            <a:r>
              <a:rPr lang="es-CO" sz="2400" b="0" i="1" strike="noStrike" dirty="0">
                <a:solidFill>
                  <a:srgbClr val="50992E"/>
                </a:solidFill>
                <a:effectLst/>
                <a:latin typeface="Ancizar Sans" panose="020B0602040300000003" pitchFamily="34" charset="77"/>
              </a:rPr>
              <a:t>secsede_bog@unal.edu.co</a:t>
            </a:r>
            <a:endParaRPr lang="es-CO" sz="2400" b="0" i="1" dirty="0">
              <a:solidFill>
                <a:srgbClr val="333333"/>
              </a:solidFill>
              <a:effectLst/>
              <a:latin typeface="Ancizar Sans" panose="020B0602040300000003" pitchFamily="34" charset="77"/>
            </a:endParaRPr>
          </a:p>
          <a:p>
            <a:pPr algn="l"/>
            <a:r>
              <a:rPr lang="es-CO" sz="2400" b="0" i="1" dirty="0">
                <a:solidFill>
                  <a:srgbClr val="333333"/>
                </a:solidFill>
                <a:effectLst/>
                <a:latin typeface="Ancizar Sans" panose="020B0602040300000003" pitchFamily="34" charset="77"/>
              </a:rPr>
              <a:t>Dirección de Bienestar </a:t>
            </a:r>
            <a:r>
              <a:rPr lang="es-CO" sz="2400" b="0" i="1" strike="noStrike" dirty="0">
                <a:solidFill>
                  <a:srgbClr val="50992E"/>
                </a:solidFill>
                <a:effectLst/>
                <a:latin typeface="Ancizar Sans" panose="020B0602040300000003" pitchFamily="34" charset="77"/>
              </a:rPr>
              <a:t>dirbie_bog@unal.edu.co</a:t>
            </a:r>
            <a:endParaRPr lang="es-CO" sz="2400" b="0" i="1" dirty="0">
              <a:solidFill>
                <a:srgbClr val="333333"/>
              </a:solidFill>
              <a:effectLst/>
              <a:latin typeface="Ancizar Sans" panose="020B060204030000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920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14722" y="2920654"/>
            <a:ext cx="209348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o-RO" sz="3200" i="1" dirty="0">
                <a:solidFill>
                  <a:srgbClr val="E03A00"/>
                </a:solidFill>
                <a:latin typeface="Ancizar Serif"/>
                <a:cs typeface="Ancizar Serif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41321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471365" y="259080"/>
            <a:ext cx="6201268" cy="2651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1595137" y="5501151"/>
            <a:ext cx="581011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2726958" y="5501151"/>
            <a:ext cx="354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ncizar Sans"/>
                <a:cs typeface="Ancizar Sans"/>
              </a:rPr>
              <a:t>Bogotá, D.C., 19 de octubre 2023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C5EE9D3-F5B4-E8A6-8D78-339E44479869}"/>
              </a:ext>
            </a:extLst>
          </p:cNvPr>
          <p:cNvSpPr txBox="1"/>
          <p:nvPr/>
        </p:nvSpPr>
        <p:spPr>
          <a:xfrm>
            <a:off x="1327759" y="3007790"/>
            <a:ext cx="634487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ncizar Sans"/>
                <a:cs typeface="Ancizar Sans"/>
              </a:rPr>
              <a:t>Iniciativa de la Universidad Nacional de Colombia en el marco del trabajo de la Red </a:t>
            </a:r>
            <a:r>
              <a:rPr lang="es-ES" sz="2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ncizar Sans"/>
                <a:cs typeface="Ancizar Sans"/>
              </a:rPr>
              <a:t>Interuniversidades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Ancizar Sans"/>
              <a:cs typeface="Ancizar Sans"/>
            </a:endParaRPr>
          </a:p>
          <a:p>
            <a:pPr algn="ctr"/>
            <a:endParaRPr lang="es-ES" i="1" dirty="0">
              <a:solidFill>
                <a:schemeClr val="tx1">
                  <a:lumMod val="50000"/>
                  <a:lumOff val="50000"/>
                </a:schemeClr>
              </a:solidFill>
              <a:latin typeface="Ancizar Sans"/>
              <a:cs typeface="Ancizar Sans"/>
            </a:endParaRPr>
          </a:p>
          <a:p>
            <a:pPr algn="ctr"/>
            <a:r>
              <a:rPr lang="es-E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ncizar Sans"/>
                <a:cs typeface="Ancizar Sans"/>
              </a:rPr>
              <a:t>Lidera: UNAL (Vicerrectoría de Sede, Secretaría de Sede, Dirección de Bienestar y Facultades de la Sede Bogotá) </a:t>
            </a:r>
          </a:p>
          <a:p>
            <a:pPr algn="ctr"/>
            <a:r>
              <a:rPr lang="es-E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ncizar Sans"/>
                <a:cs typeface="Ancizar Sans"/>
              </a:rPr>
              <a:t>PARTICIPAN: Universidad Distrital y Universidad del Bosque </a:t>
            </a:r>
          </a:p>
        </p:txBody>
      </p:sp>
    </p:spTree>
    <p:extLst>
      <p:ext uri="{BB962C8B-B14F-4D97-AF65-F5344CB8AC3E}">
        <p14:creationId xmlns:p14="http://schemas.microsoft.com/office/powerpoint/2010/main" val="22044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Antecedentes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77375" y="1047087"/>
            <a:ext cx="81975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Salud mental</a:t>
            </a: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: Un estado de bienestar en el cual el individuo es consciente de sus propias capacidades, puede afrontar las tensiones normales de la vida, puede trabajar de forma productiva y fructífera y es capaz de hacer una contribución a su comunidad (OMS).</a:t>
            </a:r>
          </a:p>
          <a:p>
            <a:endParaRPr lang="es-CO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Asamblea General de las Naciones Unidas en el 2015 Objetivos de Desarrollo Sostenible Objetivo 3.  “Garantizar una vida sana y promover el bienestar en todas las edades es esencial para el desarrollo sostenible.</a:t>
            </a:r>
          </a:p>
          <a:p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Salud mental en Colombia: </a:t>
            </a: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deterioro de la salud mental en los últimos 20 años; agravado por la pandemia del COVID19: Ansiedad, fobia social y depresión, consumo de SPA - ideación suicida (aumento de la tasa de suicidios consumados durante los ùltimos 9 años).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endParaRPr lang="es-CO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endParaRPr lang="es-CO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Plan Decenal de Salud Mental 2022 – 2031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ASIS Colombia 2021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ASIS Bogotá 2022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186" y="4068585"/>
            <a:ext cx="2056815" cy="20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5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Contexto jurídico y administrativo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92615" y="1407710"/>
            <a:ext cx="5882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Ley 1616 de 2013 - Salud mental</a:t>
            </a:r>
          </a:p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Interés y prioridad nacional - derecho fundamental componente esencial para el bienestar y la calidad de vida y se expresa en las habilidades sociales en la cotidianidad, con los recursos emocionales, cognitivos y mentales de la persona.  </a:t>
            </a:r>
          </a:p>
          <a:p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Unal – IES</a:t>
            </a:r>
          </a:p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Las universidades no están ajenas a esta problemática: Se perdieron las dinámicas y ritmos cotidianos en los espacios y prácticas  académicos, la relación social se afectó, la pérdida de seres queridos, la violencia intrafamiliar se incrementó, entre otros.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720" y="1346750"/>
            <a:ext cx="3359964" cy="335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Promoción y prevención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697480" y="1250097"/>
            <a:ext cx="6294120" cy="48013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s-CO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Promoción y prevención de la salud mental: </a:t>
            </a:r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 desarrollo y fortalecimiento de capacidades individuales y colectivas que permitan a las personas que integran la comunidad univer-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sitaria promover y adoptar estilos de vida saludables, 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afrontar los desafíos de la vida cotidiana en los niveles personal,familiar, social, académico, laboral y cultural.</a:t>
            </a:r>
          </a:p>
          <a:p>
            <a:pPr algn="r"/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Afectación en la salud mental frena las posibilidades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de aprender a aprender y atender las demandas socia-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les, el bien ser y el buen vivir y el acompañamiento a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las comunidades.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 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Unal – IES. Hay respuestas en promoción y prevención 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en salud mental: Diferentes metodologías y estrategias de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atención en salud mental, para integrantes de la </a:t>
            </a:r>
          </a:p>
          <a:p>
            <a:pPr algn="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comunidad universitaria</a:t>
            </a:r>
            <a:r>
              <a:rPr lang="es-CO" dirty="0"/>
              <a:t>.  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6100" y="1479176"/>
            <a:ext cx="4555090" cy="455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8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936" y="857302"/>
            <a:ext cx="2153689" cy="2153689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Presentación y Objetivos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60923" y="3010991"/>
            <a:ext cx="71100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Observatorio de Salud Mental: </a:t>
            </a: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Instancia de investigación, coordinación y comunicación interdisciplinaria, intersedes, interuniversidades, interinstitucional. 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98940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Presentación y Objetivos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77374" y="1443448"/>
            <a:ext cx="78771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_tradnl" sz="32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algn="just"/>
            <a:r>
              <a:rPr lang="es-CO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Objetivo general:</a:t>
            </a:r>
            <a:r>
              <a:rPr lang="es-CO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  </a:t>
            </a: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Analizar la situación de la salud mental de las y los integrantes de la comunidad universitaria. </a:t>
            </a:r>
          </a:p>
          <a:p>
            <a:pPr algn="just"/>
            <a:endParaRPr lang="es-CO" sz="32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algn="r"/>
            <a:r>
              <a:rPr lang="es-CO" sz="3600" dirty="0"/>
              <a:t>  </a:t>
            </a:r>
            <a:endParaRPr lang="es-ES_tradnl" sz="36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7A4F66-1B73-A018-27C4-FD4A7DCF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300" y="3725871"/>
            <a:ext cx="2568249" cy="256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4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Presentación y Objetivos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DEFB4A9-7AB3-2A47-80EC-9122F7087FA5}"/>
              </a:ext>
            </a:extLst>
          </p:cNvPr>
          <p:cNvSpPr txBox="1"/>
          <p:nvPr/>
        </p:nvSpPr>
        <p:spPr>
          <a:xfrm>
            <a:off x="477375" y="1445821"/>
            <a:ext cx="843040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Alcance de los primeros dos años: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Se hará gestión del conocimiento, recopilación, análisis e interpretación de la información existente sobre las acciones de promoción y la prevención en la salud en el contexto universitario. </a:t>
            </a:r>
          </a:p>
          <a:p>
            <a:pPr marL="342900" indent="-342900" algn="just">
              <a:buFont typeface="+mj-lt"/>
              <a:buAutoNum type="arabicPeriod"/>
            </a:pPr>
            <a:endParaRPr lang="es-CO" sz="24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Definir lineamientos para la construcción de política pública sobre el tema que permita responder institucionalmente de forma adecuada, propiciando el equilibrio emocional, el restablecimiento de la sana cotidianidad y convivencia en un ambiente académico más seguro, libre de factores determinantes que impiden el desarrollo de capacidades humanas y la formación integral.</a:t>
            </a:r>
            <a:endParaRPr lang="es-ES_tradnl" sz="24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900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835" y="1921500"/>
            <a:ext cx="4044330" cy="404433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477376" y="239030"/>
            <a:ext cx="6609810" cy="39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172B7E"/>
                </a:solidFill>
                <a:latin typeface="Ancizar Serif Extrabold" panose="020A0902070300000003" pitchFamily="18" charset="0"/>
                <a:cs typeface="Ancizar Sans Extrabold"/>
              </a:rPr>
              <a:t>Observatorio de Salud Mental para la sana convivencia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7375" y="641723"/>
            <a:ext cx="7877165" cy="242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rgbClr val="172B7E"/>
                </a:solidFill>
                <a:latin typeface="Ancizar Sans" panose="020B0602040300000003" pitchFamily="34" charset="0"/>
                <a:cs typeface="Ancizar Serif"/>
              </a:rPr>
              <a:t>Fases del proyecto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Dirección de Bienestar</a:t>
            </a:r>
            <a:endParaRPr lang="en-US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rgbClr val="F2E6CC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 </a:t>
            </a:r>
            <a:r>
              <a:rPr lang="es-ES" sz="900" i="1" dirty="0">
                <a:solidFill>
                  <a:srgbClr val="F2E6CC"/>
                </a:solidFill>
                <a:latin typeface="Ancizar Sans" panose="020B0602040300000003" pitchFamily="34" charset="0"/>
              </a:rPr>
              <a:t>Bogotá</a:t>
            </a:r>
            <a:endParaRPr lang="es-CO" sz="900" i="1" dirty="0">
              <a:solidFill>
                <a:srgbClr val="F2E6CC"/>
              </a:solidFill>
              <a:latin typeface="Ancizar Sans" panose="020B0602040300000003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703" y="3810751"/>
            <a:ext cx="1386001" cy="99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43" y="1927934"/>
            <a:ext cx="1260001" cy="900000"/>
          </a:xfrm>
          <a:prstGeom prst="rect">
            <a:avLst/>
          </a:prstGeom>
          <a:effectLst>
            <a:reflection blurRad="101600" stA="23000" endPos="65000" dir="5400000" sy="-100000" algn="bl" rotWithShape="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335" y="1927934"/>
            <a:ext cx="1260001" cy="900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85194" y="4724735"/>
            <a:ext cx="208101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Fase 1</a:t>
            </a:r>
          </a:p>
          <a:p>
            <a:pPr algn="ctr"/>
            <a:r>
              <a:rPr lang="es-ES_trad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Creación </a:t>
            </a: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del Observatorio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34699" y="2727663"/>
            <a:ext cx="21820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Fase 2 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Diagnóstico de la situación 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actual de salud mental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395236" y="1447338"/>
            <a:ext cx="235352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Fase 3 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Conformación del sistema de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 información del Observatorio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874256" y="2720479"/>
            <a:ext cx="22621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Fase  4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Actividades de investigación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 y difusión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000894" y="4635480"/>
            <a:ext cx="200888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Fase 5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Seguimiento y monitoreo</a:t>
            </a:r>
          </a:p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ncizar Sans Light"/>
                <a:cs typeface="Ancizar Sans Light"/>
              </a:rPr>
              <a:t> del Observatorio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  <a:latin typeface="Ancizar Sans Light"/>
              <a:cs typeface="Ancizar Sans Light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400" y="666363"/>
            <a:ext cx="1285200" cy="9180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36" y="3810751"/>
            <a:ext cx="1285199" cy="91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67262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presentac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Plantilla-presentacion.thmx</Template>
  <TotalTime>820</TotalTime>
  <Words>1382</Words>
  <Application>Microsoft Macintosh PowerPoint</Application>
  <PresentationFormat>Presentación en pantalla (4:3)</PresentationFormat>
  <Paragraphs>138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Ancizar Sans</vt:lpstr>
      <vt:lpstr>Ancizar Sans Light</vt:lpstr>
      <vt:lpstr>Ancizar Serif</vt:lpstr>
      <vt:lpstr>Ancizar Serif Extrabold</vt:lpstr>
      <vt:lpstr>Arial</vt:lpstr>
      <vt:lpstr>Calibri</vt:lpstr>
      <vt:lpstr>Wingdings</vt:lpstr>
      <vt:lpstr>Plantilla-presentacion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Alianzas - Convenios</vt:lpstr>
      <vt:lpstr>Sitio web del Observatorio </vt:lpstr>
      <vt:lpstr>Presentación de PowerPoint</vt:lpstr>
    </vt:vector>
  </TitlesOfParts>
  <Company>Unimedios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Shayu Garnica</dc:creator>
  <cp:lastModifiedBy>Lorena  Chaparro</cp:lastModifiedBy>
  <cp:revision>100</cp:revision>
  <dcterms:created xsi:type="dcterms:W3CDTF">2018-07-09T16:33:10Z</dcterms:created>
  <dcterms:modified xsi:type="dcterms:W3CDTF">2024-02-01T14:58:10Z</dcterms:modified>
</cp:coreProperties>
</file>